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3F2971-BC8E-4A60-A940-80405E24B88A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58398-9815-4337-AC30-E821E02C566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Instructional Approach(s): The teacher should present the information</a:t>
            </a:r>
            <a:r>
              <a:rPr lang="en-US" baseline="0" dirty="0" smtClean="0"/>
              <a:t> on the slide while the students record the important information on their notes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7786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Instructional Approach(s): Remind students that in the water cycle, warm</a:t>
            </a:r>
            <a:r>
              <a:rPr lang="en-US" baseline="0" dirty="0" smtClean="0"/>
              <a:t> air rises, cools and condenses. Students learned about convection currents and the water cycle in the 6</a:t>
            </a:r>
            <a:r>
              <a:rPr lang="en-US" baseline="30000" dirty="0" smtClean="0"/>
              <a:t>th</a:t>
            </a:r>
            <a:r>
              <a:rPr lang="en-US" baseline="0" dirty="0" smtClean="0"/>
              <a:t> grade.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FCE175-8097-4684-9C9C-891CEF68935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70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Instructional Approach(s): This could be used as a formative assessment tool.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7856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07-Apr-20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althyheating.com/Definitions/heat-transfer-convection.htm" TargetMode="External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292" y="188640"/>
            <a:ext cx="8229600" cy="999113"/>
          </a:xfrm>
        </p:spPr>
        <p:txBody>
          <a:bodyPr>
            <a:noAutofit/>
          </a:bodyPr>
          <a:lstStyle/>
          <a:p>
            <a:pPr algn="ctr"/>
            <a:r>
              <a:rPr lang="en-US" sz="6600" u="sng" dirty="0" smtClean="0">
                <a:latin typeface="Bodoni Poster" pitchFamily="18" charset="0"/>
              </a:rPr>
              <a:t>Convection</a:t>
            </a:r>
            <a:endParaRPr lang="en-US" sz="6600" u="sng" dirty="0">
              <a:latin typeface="Bodoni Poster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4752528" cy="5184576"/>
          </a:xfrm>
        </p:spPr>
        <p:txBody>
          <a:bodyPr>
            <a:noAutofit/>
          </a:bodyPr>
          <a:lstStyle/>
          <a:p>
            <a:r>
              <a:rPr lang="en-US" sz="3400" dirty="0" smtClean="0"/>
              <a:t>Convection is the </a:t>
            </a:r>
            <a:br>
              <a:rPr lang="en-US" sz="3400" dirty="0" smtClean="0"/>
            </a:br>
            <a:r>
              <a:rPr lang="en-US" sz="3400" dirty="0" smtClean="0"/>
              <a:t>flow of currents </a:t>
            </a:r>
            <a:br>
              <a:rPr lang="en-US" sz="3400" dirty="0" smtClean="0"/>
            </a:br>
            <a:r>
              <a:rPr lang="en-US" sz="3400" dirty="0" smtClean="0"/>
              <a:t>in a liquid or gas</a:t>
            </a:r>
          </a:p>
          <a:p>
            <a:r>
              <a:rPr lang="en-US" sz="3400" dirty="0" smtClean="0"/>
              <a:t>A current is created when the warmer </a:t>
            </a:r>
            <a:br>
              <a:rPr lang="en-US" sz="3400" dirty="0" smtClean="0"/>
            </a:br>
            <a:r>
              <a:rPr lang="en-US" sz="3400" dirty="0" smtClean="0"/>
              <a:t>(less dense) material rises forcing the </a:t>
            </a:r>
            <a:br>
              <a:rPr lang="en-US" sz="3400" dirty="0" smtClean="0"/>
            </a:br>
            <a:r>
              <a:rPr lang="en-US" sz="3400" dirty="0" smtClean="0"/>
              <a:t>cooler (more dense) material to sink.</a:t>
            </a:r>
          </a:p>
        </p:txBody>
      </p:sp>
      <p:pic>
        <p:nvPicPr>
          <p:cNvPr id="10242" name="Picture 2" descr="http://hendrix2.uoregon.edu/~imamura/102/images/convection-pa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10003"/>
            <a:ext cx="3744416" cy="267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Rot="1" noChangeAspect="1"/>
          </p:cNvPicPr>
          <p:nvPr>
            <a:wavAudioFile r:embed="rId1" name="Recorded Sound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720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8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80" name="Picture 8" descr="http://staff.on.br/jlkm/astron2e/AT_MEDIA/CH07/CHAP07AT/AT07FG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50360"/>
            <a:ext cx="3831381" cy="40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6674" name="Picture 2" descr="http://www.propertiesofmatter.si.edu/images/L5/conv_cell_room_labeled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640" y="3573016"/>
            <a:ext cx="3816424" cy="227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6683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926054"/>
            <a:ext cx="1714569" cy="154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6306" y="116632"/>
            <a:ext cx="88569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700" b="1" dirty="0" smtClean="0">
                <a:latin typeface="Bodoni Poster" pitchFamily="18" charset="0"/>
              </a:rPr>
              <a:t>Everyday Examples of Convection Currents</a:t>
            </a:r>
            <a:endParaRPr lang="en-US" sz="2700" b="1" dirty="0">
              <a:latin typeface="Bodoni Poster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478" y="908720"/>
            <a:ext cx="3642973" cy="231963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5273" y="6067453"/>
            <a:ext cx="56748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 smtClean="0">
                <a:solidFill>
                  <a:srgbClr val="000000"/>
                </a:solidFill>
                <a:hlinkClick r:id="rId8"/>
              </a:rPr>
              <a:t>http://www.healthyheating.com/Definitions/heat-transfer-convection.htm#.VD7SIfmjOSo</a:t>
            </a:r>
            <a:r>
              <a:rPr lang="en-US" sz="1800" dirty="0" smtClean="0">
                <a:solidFill>
                  <a:srgbClr val="000000"/>
                </a:solidFill>
              </a:rPr>
              <a:t> </a:t>
            </a:r>
            <a:endParaRPr lang="en-US" sz="1800" dirty="0">
              <a:solidFill>
                <a:srgbClr val="000000"/>
              </a:solidFill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Rot="1" noChangeAspect="1"/>
          </p:cNvPicPr>
          <p:nvPr>
            <a:wavAudioFile r:embed="rId1" name="Recorded Sound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540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66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6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6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781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208823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 smtClean="0"/>
              <a:t>Describe an example of convection that you have experienced recently at home, at school, or outside.</a:t>
            </a:r>
            <a:endParaRPr lang="en-US" sz="44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763688" y="620688"/>
            <a:ext cx="6205940" cy="999113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u="sng" dirty="0" smtClean="0">
                <a:solidFill>
                  <a:prstClr val="white"/>
                </a:solidFill>
                <a:latin typeface="Bodoni Poster" pitchFamily="18" charset="0"/>
              </a:rPr>
              <a:t>Convection</a:t>
            </a:r>
            <a:endParaRPr lang="en-US" sz="6600" u="sng" dirty="0">
              <a:solidFill>
                <a:prstClr val="white"/>
              </a:solidFill>
              <a:latin typeface="Bodoni Poster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025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971800" cy="533400"/>
          </a:xfrm>
          <a:solidFill>
            <a:srgbClr val="0000FF"/>
          </a:solidFill>
          <a:ln>
            <a:solidFill>
              <a:srgbClr val="000066"/>
            </a:solidFill>
          </a:ln>
        </p:spPr>
        <p:txBody>
          <a:bodyPr/>
          <a:lstStyle/>
          <a:p>
            <a:pPr algn="l" eaLnBrk="1" hangingPunct="1"/>
            <a:r>
              <a:rPr lang="en-GB" sz="2800" smtClean="0">
                <a:solidFill>
                  <a:schemeClr val="bg1"/>
                </a:solidFill>
                <a:latin typeface="Arial" charset="0"/>
              </a:rPr>
              <a:t>Cold air sinks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429000" y="2057400"/>
            <a:ext cx="2514600" cy="41148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3733800" y="3657600"/>
            <a:ext cx="1981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3733800" y="4343400"/>
            <a:ext cx="1981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>
            <a:off x="3733800" y="5029200"/>
            <a:ext cx="1981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3733800" y="2286000"/>
            <a:ext cx="1905000" cy="533400"/>
          </a:xfrm>
          <a:prstGeom prst="rect">
            <a:avLst/>
          </a:prstGeom>
          <a:gradFill rotWithShape="0">
            <a:gsLst>
              <a:gs pos="0">
                <a:srgbClr val="00FFFF"/>
              </a:gs>
              <a:gs pos="50000">
                <a:srgbClr val="007676"/>
              </a:gs>
              <a:gs pos="100000">
                <a:srgbClr val="00FFF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3810000" y="32004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>
            <a:off x="3810000" y="41910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4" name="AutoShape 10"/>
          <p:cNvSpPr>
            <a:spLocks noChangeArrowheads="1"/>
          </p:cNvSpPr>
          <p:nvPr/>
        </p:nvSpPr>
        <p:spPr bwMode="auto">
          <a:xfrm>
            <a:off x="3810000" y="51816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 rot="-5400000">
            <a:off x="4648200" y="54864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gradFill rotWithShape="0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6" name="AutoShape 12"/>
          <p:cNvSpPr>
            <a:spLocks noChangeArrowheads="1"/>
          </p:cNvSpPr>
          <p:nvPr/>
        </p:nvSpPr>
        <p:spPr bwMode="auto">
          <a:xfrm flipV="1">
            <a:off x="5334000" y="51816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 flipV="1">
            <a:off x="5334000" y="41148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auto">
          <a:xfrm flipV="1">
            <a:off x="5334000" y="32004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9" name="AutoShape 15"/>
          <p:cNvSpPr>
            <a:spLocks noChangeArrowheads="1"/>
          </p:cNvSpPr>
          <p:nvPr/>
        </p:nvSpPr>
        <p:spPr bwMode="auto">
          <a:xfrm rot="16200000" flipV="1">
            <a:off x="4648200" y="281940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gradFill rotWithShape="0">
            <a:gsLst>
              <a:gs pos="0">
                <a:schemeClr val="accent2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457200" y="1295400"/>
            <a:ext cx="24384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>
                <a:latin typeface="Comic Sans MS" pitchFamily="-107" charset="0"/>
              </a:rPr>
              <a:t>Where is the freezer compartment put in a fridge?</a:t>
            </a:r>
          </a:p>
          <a:p>
            <a:pPr algn="ctr" eaLnBrk="0" hangingPunct="0">
              <a:spcBef>
                <a:spcPct val="50000"/>
              </a:spcBef>
            </a:pPr>
            <a:endParaRPr lang="en-GB" dirty="0">
              <a:latin typeface="Comic Sans MS" pitchFamily="-107" charset="0"/>
            </a:endParaRPr>
          </a:p>
        </p:txBody>
      </p:sp>
      <p:sp>
        <p:nvSpPr>
          <p:cNvPr id="26641" name="Rectangle 17"/>
          <p:cNvSpPr>
            <a:spLocks noChangeArrowheads="1"/>
          </p:cNvSpPr>
          <p:nvPr/>
        </p:nvSpPr>
        <p:spPr bwMode="auto">
          <a:xfrm>
            <a:off x="6400800" y="1371600"/>
            <a:ext cx="213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>
                <a:latin typeface="Comic Sans MS" pitchFamily="-107" charset="0"/>
              </a:rPr>
              <a:t>Freezer compartment</a:t>
            </a:r>
          </a:p>
        </p:txBody>
      </p:sp>
      <p:sp>
        <p:nvSpPr>
          <p:cNvPr id="26642" name="Line 18"/>
          <p:cNvSpPr>
            <a:spLocks noChangeShapeType="1"/>
          </p:cNvSpPr>
          <p:nvPr/>
        </p:nvSpPr>
        <p:spPr bwMode="auto">
          <a:xfrm flipH="1">
            <a:off x="5181600" y="2057400"/>
            <a:ext cx="12192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533400" y="3505200"/>
            <a:ext cx="23622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>
                <a:latin typeface="Comic Sans MS" pitchFamily="-107" charset="0"/>
              </a:rPr>
              <a:t>It is put at the top, because  cool air sinks, so it cools the food on the way down.</a:t>
            </a:r>
          </a:p>
        </p:txBody>
      </p:sp>
      <p:sp>
        <p:nvSpPr>
          <p:cNvPr id="26644" name="Rectangle 20"/>
          <p:cNvSpPr>
            <a:spLocks noChangeArrowheads="1"/>
          </p:cNvSpPr>
          <p:nvPr/>
        </p:nvSpPr>
        <p:spPr bwMode="auto">
          <a:xfrm>
            <a:off x="6172200" y="2819400"/>
            <a:ext cx="20574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>
                <a:latin typeface="Comic Sans MS" pitchFamily="-107" charset="0"/>
              </a:rPr>
              <a:t>It is warmer at the bottom, so this warmer air rises and a convection current is set up.</a:t>
            </a:r>
          </a:p>
        </p:txBody>
      </p:sp>
      <p:pic>
        <p:nvPicPr>
          <p:cNvPr id="26645" name="Picture 21" descr="j01600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3810000"/>
            <a:ext cx="4778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IMPORTANCE OF CONVECTION CURRENTS</a:t>
            </a:r>
            <a:endParaRPr lang="en-US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 BREEZE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1295400"/>
            <a:ext cx="8229600" cy="51816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 BREEZE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1417638"/>
            <a:ext cx="8534400" cy="505936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170</Words>
  <Application>Microsoft Office PowerPoint</Application>
  <PresentationFormat>On-screen Show (4:3)</PresentationFormat>
  <Paragraphs>21</Paragraphs>
  <Slides>7</Slides>
  <Notes>3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Convection</vt:lpstr>
      <vt:lpstr>Slide 2</vt:lpstr>
      <vt:lpstr>Describe an example of convection that you have experienced recently at home, at school, or outside.</vt:lpstr>
      <vt:lpstr>Cold air sinks</vt:lpstr>
      <vt:lpstr>IMPORTANCE OF CONVECTION CURRENTS</vt:lpstr>
      <vt:lpstr>LAND BREEZE</vt:lpstr>
      <vt:lpstr>SEA BREEZE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Convection</dc:title>
  <dc:creator>KUHU ALWAYS</dc:creator>
  <cp:lastModifiedBy>laptop</cp:lastModifiedBy>
  <cp:revision>2</cp:revision>
  <dcterms:created xsi:type="dcterms:W3CDTF">2006-08-16T00:00:00Z</dcterms:created>
  <dcterms:modified xsi:type="dcterms:W3CDTF">2020-04-07T17:19:18Z</dcterms:modified>
</cp:coreProperties>
</file>